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3" r:id="rId2"/>
    <p:sldId id="325" r:id="rId3"/>
    <p:sldId id="328" r:id="rId4"/>
    <p:sldId id="379" r:id="rId5"/>
    <p:sldId id="334" r:id="rId6"/>
    <p:sldId id="335" r:id="rId7"/>
    <p:sldId id="336" r:id="rId8"/>
    <p:sldId id="338" r:id="rId9"/>
    <p:sldId id="337" r:id="rId10"/>
    <p:sldId id="351" r:id="rId11"/>
    <p:sldId id="368" r:id="rId12"/>
    <p:sldId id="369" r:id="rId13"/>
    <p:sldId id="339" r:id="rId14"/>
    <p:sldId id="365" r:id="rId15"/>
    <p:sldId id="376" r:id="rId16"/>
    <p:sldId id="364" r:id="rId17"/>
    <p:sldId id="367" r:id="rId18"/>
    <p:sldId id="370" r:id="rId19"/>
    <p:sldId id="372" r:id="rId20"/>
    <p:sldId id="371" r:id="rId21"/>
    <p:sldId id="373" r:id="rId22"/>
    <p:sldId id="374" r:id="rId23"/>
    <p:sldId id="377" r:id="rId24"/>
    <p:sldId id="380" r:id="rId25"/>
    <p:sldId id="384" r:id="rId26"/>
    <p:sldId id="381" r:id="rId27"/>
    <p:sldId id="382" r:id="rId28"/>
    <p:sldId id="378" r:id="rId29"/>
    <p:sldId id="383" r:id="rId30"/>
    <p:sldId id="329" r:id="rId3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KIYO SHOP" id="{14A3D89A-B371-4E25-90F2-3042C0470348}">
          <p14:sldIdLst>
            <p14:sldId id="323"/>
            <p14:sldId id="325"/>
            <p14:sldId id="328"/>
            <p14:sldId id="379"/>
            <p14:sldId id="334"/>
            <p14:sldId id="335"/>
            <p14:sldId id="336"/>
            <p14:sldId id="338"/>
            <p14:sldId id="337"/>
            <p14:sldId id="351"/>
            <p14:sldId id="368"/>
            <p14:sldId id="369"/>
            <p14:sldId id="339"/>
            <p14:sldId id="365"/>
            <p14:sldId id="376"/>
            <p14:sldId id="364"/>
            <p14:sldId id="367"/>
            <p14:sldId id="370"/>
            <p14:sldId id="372"/>
            <p14:sldId id="371"/>
            <p14:sldId id="373"/>
            <p14:sldId id="374"/>
            <p14:sldId id="377"/>
            <p14:sldId id="380"/>
            <p14:sldId id="384"/>
            <p14:sldId id="381"/>
            <p14:sldId id="382"/>
            <p14:sldId id="378"/>
            <p14:sldId id="383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FFFFF"/>
    <a:srgbClr val="D355A9"/>
    <a:srgbClr val="009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364" autoAdjust="0"/>
  </p:normalViewPr>
  <p:slideViewPr>
    <p:cSldViewPr snapToGrid="0" snapToObjects="1">
      <p:cViewPr varScale="1">
        <p:scale>
          <a:sx n="116" d="100"/>
          <a:sy n="116" d="100"/>
        </p:scale>
        <p:origin x="1776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t>27/06/2017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E15B5-955E-4B5B-9E1F-B3C4B4C6AE0C}" type="datetimeFigureOut">
              <a:rPr lang="es-CO" smtClean="0"/>
              <a:t>27/06/2017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1DBB-D2B5-4901-B422-57DA65914203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36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1DBB-D2B5-4901-B422-57DA65914203}" type="slidenum">
              <a:rPr lang="es-CO" smtClean="0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202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emf"/><Relationship Id="rId4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emf"/><Relationship Id="rId4" Type="http://schemas.openxmlformats.org/officeDocument/2006/relationships/image" Target="../media/image1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1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3049" y="3192122"/>
            <a:ext cx="4740951" cy="3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22" t="17753" r="14498" b="22947"/>
          <a:stretch/>
        </p:blipFill>
        <p:spPr bwMode="auto">
          <a:xfrm>
            <a:off x="0" y="-1"/>
            <a:ext cx="927012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" y="4525925"/>
            <a:ext cx="2319162" cy="140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327" y="3357565"/>
            <a:ext cx="248602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7183" y="2853376"/>
            <a:ext cx="696913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estruc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95" y="-40944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75762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9398" y="2620370"/>
            <a:ext cx="821994" cy="70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7278" y="0"/>
            <a:ext cx="8936719" cy="68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740" y="1746912"/>
            <a:ext cx="859810" cy="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57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7" name="16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17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8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>
          <a:xfrm rot="20796637">
            <a:off x="-2292201" y="-163131"/>
            <a:ext cx="11941668" cy="1608631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11 Rectángulo"/>
          <p:cNvSpPr/>
          <p:nvPr userDrawn="1"/>
        </p:nvSpPr>
        <p:spPr>
          <a:xfrm rot="21241341">
            <a:off x="-1002985" y="180847"/>
            <a:ext cx="10631006" cy="131677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12 Rectángulo"/>
          <p:cNvSpPr/>
          <p:nvPr userDrawn="1"/>
        </p:nvSpPr>
        <p:spPr>
          <a:xfrm>
            <a:off x="-968311" y="198126"/>
            <a:ext cx="10631006" cy="1425956"/>
          </a:xfrm>
          <a:prstGeom prst="rect">
            <a:avLst/>
          </a:prstGeom>
          <a:solidFill>
            <a:srgbClr val="0099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2015\_MG_1747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325" y="2782887"/>
              <a:ext cx="573087" cy="550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grpSp>
        <p:nvGrpSpPr>
          <p:cNvPr id="6" name="5 Grupo"/>
          <p:cNvGrpSpPr/>
          <p:nvPr userDrawn="1"/>
        </p:nvGrpSpPr>
        <p:grpSpPr>
          <a:xfrm>
            <a:off x="-495300" y="-1270341"/>
            <a:ext cx="10278090" cy="9017494"/>
            <a:chOff x="-495300" y="-1270341"/>
            <a:chExt cx="10278090" cy="9017494"/>
          </a:xfrm>
        </p:grpSpPr>
        <p:pic>
          <p:nvPicPr>
            <p:cNvPr id="7" name="Picture 5" descr="D:\Fotos\Empleo\10 Final_22.jp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0827"/>
            <a:stretch/>
          </p:blipFill>
          <p:spPr bwMode="auto">
            <a:xfrm>
              <a:off x="0" y="-611035"/>
              <a:ext cx="9144000" cy="8358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Rectángulo"/>
            <p:cNvSpPr/>
            <p:nvPr/>
          </p:nvSpPr>
          <p:spPr>
            <a:xfrm>
              <a:off x="-495300" y="137072"/>
              <a:ext cx="9639300" cy="1756900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Marcador de contenido 5"/>
            <p:cNvSpPr txBox="1">
              <a:spLocks/>
            </p:cNvSpPr>
            <p:nvPr/>
          </p:nvSpPr>
          <p:spPr>
            <a:xfrm>
              <a:off x="0" y="0"/>
              <a:ext cx="9144000" cy="68579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ES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767" b="14699"/>
            <a:stretch/>
          </p:blipFill>
          <p:spPr bwMode="auto">
            <a:xfrm>
              <a:off x="-1" y="-1270341"/>
              <a:ext cx="3137061" cy="8254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88" y="-1091939"/>
              <a:ext cx="2996202" cy="7833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7812" y="2627565"/>
              <a:ext cx="817200" cy="81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rend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 descr="D:\Fotos\Fondo Emprender\emprendedores\_MG_425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1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987" y="1859884"/>
            <a:ext cx="706907" cy="69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/>
          <p:cNvGrpSpPr/>
          <p:nvPr userDrawn="1"/>
        </p:nvGrpSpPr>
        <p:grpSpPr>
          <a:xfrm>
            <a:off x="0" y="0"/>
            <a:ext cx="9144001" cy="6858000"/>
            <a:chOff x="0" y="0"/>
            <a:chExt cx="9144001" cy="6858000"/>
          </a:xfrm>
        </p:grpSpPr>
        <p:sp>
          <p:nvSpPr>
            <p:cNvPr id="9" name="8 Rectángulo"/>
            <p:cNvSpPr/>
            <p:nvPr/>
          </p:nvSpPr>
          <p:spPr>
            <a:xfrm>
              <a:off x="590551" y="4808482"/>
              <a:ext cx="8553450" cy="1592317"/>
            </a:xfrm>
            <a:prstGeom prst="rect">
              <a:avLst/>
            </a:prstGeom>
            <a:solidFill>
              <a:srgbClr val="080808">
                <a:alpha val="38824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 t="14562" r="-4532" b="14562"/>
            <a:stretch/>
          </p:blipFill>
          <p:spPr bwMode="auto">
            <a:xfrm>
              <a:off x="0" y="0"/>
              <a:ext cx="320913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4313" r="17372"/>
            <a:stretch/>
          </p:blipFill>
          <p:spPr bwMode="auto">
            <a:xfrm>
              <a:off x="6788150" y="0"/>
              <a:ext cx="2355851" cy="640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86" y="2762866"/>
            <a:ext cx="689614" cy="64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5"/>
          <a:stretch/>
        </p:blipFill>
        <p:spPr bwMode="auto">
          <a:xfrm>
            <a:off x="-1" y="0"/>
            <a:ext cx="9144001" cy="69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95534" y="137072"/>
            <a:ext cx="9048466" cy="1756900"/>
          </a:xfrm>
          <a:prstGeom prst="rect">
            <a:avLst/>
          </a:prstGeom>
          <a:solidFill>
            <a:srgbClr val="080808">
              <a:alpha val="38824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Marcador de contenido 5"/>
          <p:cNvSpPr txBox="1">
            <a:spLocks/>
          </p:cNvSpPr>
          <p:nvPr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67" b="14699"/>
          <a:stretch/>
        </p:blipFill>
        <p:spPr bwMode="auto">
          <a:xfrm>
            <a:off x="-1" y="-1270341"/>
            <a:ext cx="3137061" cy="825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6588" y="-1091939"/>
            <a:ext cx="2996202" cy="7833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521" y="2641599"/>
            <a:ext cx="811224" cy="70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 userDrawn="1"/>
        </p:nvSpPr>
        <p:spPr>
          <a:xfrm>
            <a:off x="970893" y="4319752"/>
            <a:ext cx="9639300" cy="1702676"/>
          </a:xfrm>
          <a:prstGeom prst="rect">
            <a:avLst/>
          </a:prstGeom>
          <a:solidFill>
            <a:srgbClr val="080808">
              <a:alpha val="3882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Marcador de contenido 5"/>
          <p:cNvSpPr txBox="1">
            <a:spLocks/>
          </p:cNvSpPr>
          <p:nvPr userDrawn="1"/>
        </p:nvSpPr>
        <p:spPr>
          <a:xfrm>
            <a:off x="0" y="0"/>
            <a:ext cx="9144000" cy="6857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 t="11629" r="-3743" b="17501"/>
          <a:stretch/>
        </p:blipFill>
        <p:spPr bwMode="auto">
          <a:xfrm>
            <a:off x="1" y="0"/>
            <a:ext cx="32860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0185" y="-307500"/>
            <a:ext cx="2361171" cy="613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335" y="1847763"/>
            <a:ext cx="765563" cy="720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D03DC-5ED8-7A42-A55E-C10C004AFC42}" type="datetimeFigureOut">
              <a:rPr lang="es-ES" smtClean="0"/>
              <a:t>27/06/2017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6518D-8445-044A-A141-7D0E69A71FD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NCUESTA%20ADMINISTRADORES%20SOBRE%20TIENDAS%20ONLINES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ENCUESTA.docx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Requerimientos%20Funcionales%20Y%20No%20Funcionales%20Ukiyo%20Shop.docx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pa%20De%20Procesos%20Ukiyo%20Shop.pptx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UKIYO%20SHOP.jpg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casosdeusosbryan.docx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Gantt%20Proyect%20Ukiyo%20(1)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DIAGRAMA%20DE%20CLASES%2021-03-17.jp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DIAGRAMA%20DE%20DISTRIBUCION%2021-03-17.jpg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RELACIONAL21_03_2017.jpg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Nueva%20Carpeta%20(2).jp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ICCIONARIO%20DE%20DATOS%2021-03-17.pdf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lesjimenez19/Ukiyo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Presupuesto.mpp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NUAL_USUARIO.docx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NUAL_TECNICO.docx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Uki-c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INFORME%20IEEE%20UKIYO%20SHOP%202.docx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0" y="121299"/>
            <a:ext cx="7812023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6000" b="1" dirty="0" smtClean="0">
                <a:solidFill>
                  <a:schemeClr val="accent5">
                    <a:lumMod val="75000"/>
                  </a:schemeClr>
                </a:solidFill>
              </a:rPr>
              <a:t>Proyecto tienda online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0" y="953782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288000"/>
            <a:r>
              <a:rPr lang="es-CO" sz="4800" b="1" dirty="0" smtClean="0">
                <a:solidFill>
                  <a:schemeClr val="bg1">
                    <a:lumMod val="50000"/>
                  </a:schemeClr>
                </a:solidFill>
              </a:rPr>
              <a:t>Productos Japoneses</a:t>
            </a:r>
          </a:p>
        </p:txBody>
      </p:sp>
    </p:spTree>
    <p:extLst>
      <p:ext uri="{BB962C8B-B14F-4D97-AF65-F5344CB8AC3E}">
        <p14:creationId xmlns:p14="http://schemas.microsoft.com/office/powerpoint/2010/main" val="3756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965342" y="162763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i="1" dirty="0" smtClean="0">
                <a:hlinkClick r:id="rId2" action="ppaction://hlinkfile"/>
              </a:rPr>
              <a:t>ENCUESTA</a:t>
            </a:r>
            <a:endParaRPr lang="es-CO" sz="4800" b="1" i="1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599" y="4796068"/>
            <a:ext cx="17526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133340" y="635670"/>
            <a:ext cx="7909727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000" b="1" dirty="0" smtClean="0">
                <a:solidFill>
                  <a:schemeClr val="bg1"/>
                </a:solidFill>
              </a:rPr>
              <a:t>LEVANTAMIENTO DE INFORMACIÓN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643"/>
            <a:ext cx="5280000" cy="32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10343" y="2063931"/>
            <a:ext cx="5460274" cy="28607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6263" y="3918857"/>
            <a:ext cx="4611188" cy="158060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959429" y="3644537"/>
            <a:ext cx="5943600" cy="20116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72045" y="3735977"/>
            <a:ext cx="5820955" cy="11887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8000" b="1" dirty="0" smtClean="0">
                <a:solidFill>
                  <a:srgbClr val="92D050"/>
                </a:solidFill>
                <a:hlinkClick r:id="rId2" action="ppaction://hlinkfile"/>
              </a:rPr>
              <a:t>RESULTADO DE LA ENCUESTA</a:t>
            </a:r>
            <a:endParaRPr lang="es-CO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6243" y="388723"/>
            <a:ext cx="6326660" cy="10132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4800" b="1" dirty="0" smtClean="0">
                <a:solidFill>
                  <a:srgbClr val="FFFFFF"/>
                </a:solidFill>
              </a:rPr>
              <a:t>          CONCLUSIONES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04800" y="1738184"/>
            <a:ext cx="8575589" cy="49591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4800" b="1" dirty="0" smtClean="0">
              <a:solidFill>
                <a:srgbClr val="92D05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140" y="1809751"/>
            <a:ext cx="8896865" cy="50745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just"/>
            <a:endParaRPr lang="es-CO" sz="20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CO" sz="2000" dirty="0" smtClean="0"/>
          </a:p>
        </p:txBody>
      </p:sp>
      <p:sp>
        <p:nvSpPr>
          <p:cNvPr id="13" name="CuadroTexto 12"/>
          <p:cNvSpPr txBox="1"/>
          <p:nvPr/>
        </p:nvSpPr>
        <p:spPr>
          <a:xfrm>
            <a:off x="3056351" y="351981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04800" y="2242159"/>
            <a:ext cx="8150267" cy="43089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04800" y="2049492"/>
            <a:ext cx="85755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Con base a los resultados de la encuesta podemos concluir que:</a:t>
            </a:r>
          </a:p>
          <a:p>
            <a:endParaRPr lang="es-CO" dirty="0"/>
          </a:p>
          <a:p>
            <a:r>
              <a:rPr lang="es-CO" dirty="0"/>
              <a:t>El 25% del 100% de los encuestados ya cuentan con una pagina web mientras el 75% no cuentan con una ya que piensan que es una manera insegura y difícil de manejar. Y prefieren manejar las redes sociales o la publicidad para darse a conocer.</a:t>
            </a:r>
          </a:p>
          <a:p>
            <a:endParaRPr lang="es-CO" dirty="0"/>
          </a:p>
          <a:p>
            <a:r>
              <a:rPr lang="es-CO" dirty="0"/>
              <a:t>La mayoría de los encuestados no llevan una base de datos tanto de sus productos como de sus clientes, y los que llevan un registro de sus productos y clientes lo hacen de forma escrita. No llevan una comunicación estable con sus clientes ya que  la manera  que guardan los datos es desorganizada e insegura. </a:t>
            </a:r>
          </a:p>
          <a:p>
            <a:endParaRPr lang="es-CO" dirty="0"/>
          </a:p>
          <a:p>
            <a:r>
              <a:rPr lang="es-CO" dirty="0"/>
              <a:t>La bonificación con  puntos por compra es la manera mas innovadora de crecer laboralmente ya que esa manera motiva mas a los clientes de comprar en sus tiendas.</a:t>
            </a:r>
          </a:p>
        </p:txBody>
      </p:sp>
    </p:spTree>
    <p:extLst>
      <p:ext uri="{BB962C8B-B14F-4D97-AF65-F5344CB8AC3E}">
        <p14:creationId xmlns:p14="http://schemas.microsoft.com/office/powerpoint/2010/main" val="9333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585107" y="479806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endParaRPr lang="es-CO" sz="4800" b="1" dirty="0" smtClean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-403654" y="2166375"/>
            <a:ext cx="101654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8000"/>
            <a:r>
              <a:rPr lang="es-CO" sz="6600" b="1" i="1" dirty="0" smtClean="0">
                <a:hlinkClick r:id="rId2" action="ppaction://hlinkfile"/>
              </a:rPr>
              <a:t>REQUERIMIENTOS FUNCIONALES Y NO FUNCIONALES </a:t>
            </a:r>
            <a:endParaRPr lang="es-CO" sz="6600" b="1" i="1" dirty="0"/>
          </a:p>
        </p:txBody>
      </p:sp>
    </p:spTree>
    <p:extLst>
      <p:ext uri="{BB962C8B-B14F-4D97-AF65-F5344CB8AC3E}">
        <p14:creationId xmlns:p14="http://schemas.microsoft.com/office/powerpoint/2010/main" val="42221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766338" y="3575931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600" b="1" i="1" dirty="0" smtClean="0">
                <a:hlinkClick r:id="rId2" action="ppaction://hlinkpres?slideindex=1&amp;slidetitle="/>
              </a:rPr>
              <a:t>MAPA DE PROCESOS</a:t>
            </a:r>
            <a:endParaRPr lang="es-CO" sz="66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41761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-378941" y="321276"/>
            <a:ext cx="9457038" cy="103796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/>
          </a:p>
        </p:txBody>
      </p:sp>
      <p:sp>
        <p:nvSpPr>
          <p:cNvPr id="3" name="CuadroTexto 2"/>
          <p:cNvSpPr txBox="1"/>
          <p:nvPr/>
        </p:nvSpPr>
        <p:spPr>
          <a:xfrm>
            <a:off x="-313038" y="321276"/>
            <a:ext cx="9679460" cy="119448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8000" b="1" dirty="0" smtClean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53762" y="321276"/>
            <a:ext cx="6685005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O" sz="40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 Y SOFTWARE DEL CLIENTE</a:t>
            </a:r>
            <a:endParaRPr lang="es-CO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94950" y="2513216"/>
            <a:ext cx="7451125" cy="356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Hardware: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 portátil Toshiba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 duro 250 GB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Memoria RAM 2.0GB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Procesador Pentium Dual-Core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24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Software: 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operativo: Windows 8 de 64 Bits</a:t>
            </a:r>
            <a:endParaRPr lang="es-CO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O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Navegador web: Internet Explorer-Google Chrome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5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36825" y="3633597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600" b="1" i="1" dirty="0" smtClean="0">
                <a:hlinkClick r:id="rId2" action="ppaction://hlinkfile"/>
              </a:rPr>
              <a:t>DIAGRAMA CASOS DE USO </a:t>
            </a:r>
            <a:endParaRPr lang="es-CO" sz="66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6900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081477" y="3666548"/>
            <a:ext cx="7357068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7200" b="1" i="1" dirty="0" smtClean="0">
                <a:hlinkClick r:id="rId2" action="ppaction://hlinkfile"/>
              </a:rPr>
              <a:t>CASOS DE USOS EXTENDIDO</a:t>
            </a:r>
            <a:endParaRPr lang="es-CO" sz="72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15321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08886" y="2537254"/>
            <a:ext cx="5939482" cy="27267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8000" b="1" i="1" dirty="0" smtClean="0">
                <a:hlinkClick r:id="rId2" action="ppaction://hlinkfile"/>
              </a:rPr>
              <a:t>GANTT PROJECT</a:t>
            </a:r>
            <a:endParaRPr lang="es-CO" sz="8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36621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65405" y="3237470"/>
            <a:ext cx="4794422" cy="19276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  <a:hlinkClick r:id="rId2" action="ppaction://hlinkfile"/>
              </a:rPr>
              <a:t>DIAGRAMA DE CLASES</a:t>
            </a:r>
            <a:endParaRPr lang="es-CO" sz="6600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032837" y="520380"/>
            <a:ext cx="7391400" cy="1172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6000" b="1" dirty="0" smtClean="0">
                <a:solidFill>
                  <a:schemeClr val="bg1">
                    <a:lumMod val="95000"/>
                  </a:schemeClr>
                </a:solidFill>
              </a:rPr>
              <a:t>UKIYO SHOP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7" y="1832156"/>
            <a:ext cx="2933641" cy="33394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2357718" y="1801361"/>
            <a:ext cx="6877722" cy="5324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INTEGRANTES:</a:t>
            </a:r>
          </a:p>
          <a:p>
            <a:pPr algn="r">
              <a:buFont typeface="Wingdings" pitchFamily="2" charset="2"/>
              <a:buChar char="v"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Cancelado Delgadillo Didier Esteban</a:t>
            </a:r>
          </a:p>
          <a:p>
            <a:pPr algn="r">
              <a:buFont typeface="Wingdings" pitchFamily="2" charset="2"/>
              <a:buChar char="v"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Cárdenas Valencia Diego Alejandro</a:t>
            </a:r>
          </a:p>
          <a:p>
            <a:pPr algn="r">
              <a:buFont typeface="Wingdings" pitchFamily="2" charset="2"/>
              <a:buChar char="v"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Jiménez Torres Carlos Andrés </a:t>
            </a:r>
          </a:p>
          <a:p>
            <a:pPr algn="r">
              <a:buFont typeface="Wingdings" pitchFamily="2" charset="2"/>
              <a:buChar char="v"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Páez Montes Efman Bryan</a:t>
            </a:r>
          </a:p>
          <a:p>
            <a:pPr marL="0" lvl="0" indent="0" algn="r">
              <a:spcBef>
                <a:spcPts val="0"/>
              </a:spcBef>
              <a:buFont typeface="Wingdings" pitchFamily="2" charset="2"/>
              <a:buChar char="v"/>
            </a:pPr>
            <a:r>
              <a:rPr lang="es-CO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Puentes Céspedes  Cristian Camilo</a:t>
            </a:r>
          </a:p>
          <a:p>
            <a:pPr marL="0" indent="0">
              <a:buNone/>
            </a:pPr>
            <a:endParaRPr lang="es-CO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27909" y="2342606"/>
            <a:ext cx="6949440" cy="307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8000" b="1" i="1" dirty="0" smtClean="0">
                <a:hlinkClick r:id="rId2" action="ppaction://hlinkfile"/>
              </a:rPr>
              <a:t>DIAGRAMA DE DISTRIBUCIÓN</a:t>
            </a:r>
            <a:endParaRPr lang="es-CO" sz="8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9802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1320" y="2734962"/>
            <a:ext cx="7496432" cy="2529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  <a:hlinkClick r:id="rId2" action="ppaction://hlinkfile"/>
              </a:rPr>
              <a:t>MODELO ENTIDAD RELACION</a:t>
            </a:r>
            <a:endParaRPr lang="es-CO" sz="6600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7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31092" y="2965622"/>
            <a:ext cx="5766487" cy="17299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solidFill>
                  <a:srgbClr val="080808"/>
                </a:solidFill>
                <a:hlinkClick r:id="rId2" action="ppaction://hlinkfile"/>
              </a:rPr>
              <a:t>MODELO RELACIONAL</a:t>
            </a:r>
            <a:endParaRPr lang="es-CO" sz="6600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7081" y="3015049"/>
            <a:ext cx="6079524" cy="12109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6600" b="1" dirty="0" smtClean="0">
                <a:hlinkClick r:id="rId2" action="ppaction://hlinkfile"/>
              </a:rPr>
              <a:t>DICCIONARIO DE DATOS</a:t>
            </a:r>
            <a:endParaRPr lang="es-CO" sz="6600" b="1" dirty="0" smtClean="0"/>
          </a:p>
        </p:txBody>
      </p:sp>
    </p:spTree>
    <p:extLst>
      <p:ext uri="{BB962C8B-B14F-4D97-AF65-F5344CB8AC3E}">
        <p14:creationId xmlns:p14="http://schemas.microsoft.com/office/powerpoint/2010/main" val="19982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1977" y="3393989"/>
            <a:ext cx="8262552" cy="25207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8000" b="1" dirty="0" smtClean="0">
                <a:hlinkClick r:id="rId2"/>
              </a:rPr>
              <a:t>VERSIONAMIENTO</a:t>
            </a:r>
            <a:endParaRPr lang="es-E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34062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87841" y="3737819"/>
            <a:ext cx="63114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8000" b="1" dirty="0" smtClean="0">
                <a:hlinkClick r:id="rId2" action="ppaction://hlinkfile"/>
              </a:rPr>
              <a:t>PRESUPUESTO</a:t>
            </a:r>
            <a:endParaRPr lang="es-ES" sz="8000" b="1" dirty="0"/>
          </a:p>
        </p:txBody>
      </p:sp>
    </p:spTree>
    <p:extLst>
      <p:ext uri="{BB962C8B-B14F-4D97-AF65-F5344CB8AC3E}">
        <p14:creationId xmlns:p14="http://schemas.microsoft.com/office/powerpoint/2010/main" val="22241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8900" y="2768601"/>
            <a:ext cx="7861300" cy="2362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8000" b="1" dirty="0" smtClean="0">
                <a:solidFill>
                  <a:srgbClr val="92D050"/>
                </a:solidFill>
                <a:hlinkClick r:id="rId2" action="ppaction://hlinkfile"/>
              </a:rPr>
              <a:t>MANUAL DE USUARIO </a:t>
            </a:r>
            <a:endParaRPr lang="es-CO" sz="8000" b="1" dirty="0" smtClean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0833" y="4747364"/>
            <a:ext cx="7816241" cy="10897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s-CO" sz="6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5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25885" y="3457184"/>
            <a:ext cx="8179496" cy="146554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8000" b="1" dirty="0" smtClean="0">
                <a:solidFill>
                  <a:srgbClr val="92D050"/>
                </a:solidFill>
                <a:hlinkClick r:id="rId2" action="ppaction://hlinkfile"/>
              </a:rPr>
              <a:t>MANUAL TECNICO</a:t>
            </a:r>
            <a:endParaRPr lang="es-CO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46422" y="3179806"/>
            <a:ext cx="5214552" cy="18452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6600" b="1" dirty="0" smtClean="0">
                <a:solidFill>
                  <a:srgbClr val="080808"/>
                </a:solidFill>
              </a:rPr>
              <a:t> </a:t>
            </a:r>
            <a:r>
              <a:rPr lang="es-CO" sz="6600" b="1" dirty="0" smtClean="0">
                <a:solidFill>
                  <a:srgbClr val="080808"/>
                </a:solidFill>
                <a:hlinkClick r:id="rId2"/>
              </a:rPr>
              <a:t>PROTOTIPO</a:t>
            </a:r>
            <a:endParaRPr lang="es-CO" sz="6600" b="1" dirty="0" smtClean="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67097" y="2651760"/>
            <a:ext cx="6858000" cy="2468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8000" b="1" dirty="0" smtClean="0">
                <a:latin typeface="+mj-lt"/>
                <a:hlinkClick r:id="rId2" action="ppaction://hlinkfile"/>
              </a:rPr>
              <a:t>INFORME IEEE</a:t>
            </a:r>
            <a:endParaRPr lang="es-CO" sz="80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4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5400" b="1" dirty="0" smtClean="0">
                <a:solidFill>
                  <a:schemeClr val="bg1"/>
                </a:solidFill>
              </a:rPr>
              <a:t>INTRODUCCIÓN 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807991" y="2352688"/>
            <a:ext cx="7486336" cy="24060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/>
              <a:t> </a:t>
            </a:r>
            <a:r>
              <a:rPr lang="es-CO" sz="2800" dirty="0" smtClean="0"/>
              <a:t>Este proyecto se desarrolla con el fin de dar respuesta a la necesidad del  propietario para el registro y control de inventarios identificados en un comercio en expansión, en los ambientes otaku, donde se encuentran artículos y productos japoneses de colección.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45954" y="887302"/>
            <a:ext cx="6575879" cy="1953358"/>
          </a:xfrm>
          <a:prstGeom prst="rect">
            <a:avLst/>
          </a:prstGeom>
        </p:spPr>
        <p:txBody>
          <a:bodyPr vert="horz" lIns="91440" tIns="45720" rIns="91440" bIns="45720" rtlCol="0" anchor="ctr">
            <a:prstTxWarp prst="textDeflateBottom">
              <a:avLst/>
            </a:prstTxWarp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8000" b="1" dirty="0" smtClean="0">
                <a:solidFill>
                  <a:srgbClr val="FF0000"/>
                </a:solidFill>
              </a:rPr>
              <a:t>GRACIAS !!!</a:t>
            </a:r>
          </a:p>
        </p:txBody>
      </p:sp>
      <p:pic>
        <p:nvPicPr>
          <p:cNvPr id="6" name="Picture 2" descr="https://k36.kn3.net/taringa/1/7/7/9/3/7/65/shinigamy0001/877.gif?862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1" y="3484622"/>
            <a:ext cx="3960000" cy="222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34" y="2796544"/>
            <a:ext cx="406551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627871" y="3598041"/>
            <a:ext cx="63472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This project is develops to give response to the need of the owner for the record and control of inventories identified in a trade in expansion, in those environments otaku, where is found find articles and products Japanese of collection.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55373" y="823784"/>
            <a:ext cx="5947719" cy="5766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5400" b="1" dirty="0" smtClean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2608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912743" y="2786054"/>
            <a:ext cx="7486336" cy="2683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CO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O" sz="2800" dirty="0" smtClean="0"/>
              <a:t>Diseñar y desarrollar un sistema de información que permita llevar un control optimo de registros de inventarios  y de usuarios con el fin brindar una herramienta innovadora para el  crecimiento comercial de estos ambientes. </a:t>
            </a:r>
            <a:endParaRPr lang="es-ES" i="1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5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219795" y="44620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b="1" dirty="0" smtClean="0">
                <a:solidFill>
                  <a:schemeClr val="bg1"/>
                </a:solidFill>
              </a:rPr>
              <a:t>OBJETIVOS</a:t>
            </a:r>
            <a:r>
              <a:rPr lang="es-CO" sz="5400" b="1" dirty="0" smtClean="0">
                <a:solidFill>
                  <a:schemeClr val="bg1"/>
                </a:solidFill>
              </a:rPr>
              <a:t> </a:t>
            </a:r>
            <a:r>
              <a:rPr lang="es-CO" b="1" dirty="0" smtClean="0">
                <a:solidFill>
                  <a:schemeClr val="bg1"/>
                </a:solidFill>
              </a:rPr>
              <a:t>ESPECÍFICOS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61435" y="1554892"/>
            <a:ext cx="8255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Diseñar un registro de los clientes mediante el cual permita al empresario promover la venta de sus productos.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Crear  un sistema donde se bonifique al cliente mediante puntos (ukipoints), para motivar la compra continua de productos</a:t>
            </a:r>
          </a:p>
          <a:p>
            <a:pPr marL="457200" lvl="0" indent="-457200" algn="just">
              <a:buFont typeface="+mj-lt"/>
              <a:buAutoNum type="arabicParenR"/>
            </a:pPr>
            <a:endParaRPr lang="es-CO" sz="2000" dirty="0"/>
          </a:p>
          <a:p>
            <a:pPr marL="457200" lvl="0" indent="-457200" algn="just">
              <a:buFont typeface="+mj-lt"/>
              <a:buAutoNum type="arabicParenR"/>
            </a:pPr>
            <a:r>
              <a:rPr lang="es-CO" sz="2000" dirty="0" smtClean="0"/>
              <a:t> Registrar todos los  productos e identificar los productos de mayor demanda.</a:t>
            </a:r>
            <a:endParaRPr lang="es-CO" sz="2000" dirty="0"/>
          </a:p>
          <a:p>
            <a:pPr lvl="0" algn="just"/>
            <a:endParaRPr lang="es-CO" sz="2000" dirty="0" smtClean="0"/>
          </a:p>
          <a:p>
            <a:pPr lvl="0" algn="just"/>
            <a:r>
              <a:rPr lang="es-CO" sz="2000" dirty="0" smtClean="0"/>
              <a:t>4) 	Facilitar la visualización al cliente de los productos para su adquisición.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8256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137274" y="494003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0" y="3093026"/>
            <a:ext cx="8763000" cy="213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 smtClean="0"/>
              <a:t> A través de un levantamiento de información</a:t>
            </a:r>
            <a:r>
              <a:rPr lang="es-CO" sz="2800" dirty="0"/>
              <a:t> </a:t>
            </a:r>
            <a:r>
              <a:rPr lang="es-CO" sz="2800" dirty="0" smtClean="0"/>
              <a:t>en ambientes otaku, se detecto que estos no cuentan con registros, ni una organización en su </a:t>
            </a:r>
            <a:r>
              <a:rPr lang="es-CO" sz="2800" dirty="0" err="1" smtClean="0"/>
              <a:t>gestionamiento</a:t>
            </a:r>
            <a:r>
              <a:rPr lang="es-CO" sz="2800" dirty="0" smtClean="0"/>
              <a:t>, lo cual incide en el desconocimiento de los movimientos de su negocio.</a:t>
            </a:r>
            <a:endParaRPr lang="es-CO" dirty="0"/>
          </a:p>
          <a:p>
            <a:pPr marL="0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 algn="just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06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ALCANCE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26460" y="3077184"/>
            <a:ext cx="8803531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v"/>
            </a:pPr>
            <a:r>
              <a:rPr lang="es-CO" sz="2800" dirty="0"/>
              <a:t>Este proyecto dará solución de una manera eficiente y eficaz a el problema que se encontró previamente en el ambiente otaku, mediante la implantación de un control más actualizado y digitalizado en cada una de las áreas en las que se encontraron falencias.</a:t>
            </a:r>
            <a:endParaRPr lang="es-ES" sz="2800" dirty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3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2541071" y="635670"/>
            <a:ext cx="5664870" cy="9301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88000"/>
            <a:r>
              <a:rPr lang="es-CO" sz="4800" b="1" dirty="0" smtClean="0">
                <a:solidFill>
                  <a:schemeClr val="bg1"/>
                </a:solidFill>
              </a:rPr>
              <a:t>JUSTIFICACIÓN</a:t>
            </a:r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14300" y="2730500"/>
            <a:ext cx="8902700" cy="2705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CO" sz="2800" dirty="0" smtClean="0"/>
              <a:t>Este proyecto plantea dar una solución practica al problema previamente identificado en la mayoría de los ambientes otaku, </a:t>
            </a:r>
            <a:r>
              <a:rPr lang="es-CO" sz="2800" dirty="0"/>
              <a:t>p</a:t>
            </a:r>
            <a:r>
              <a:rPr lang="es-CO" sz="2800" dirty="0" smtClean="0"/>
              <a:t>or lo tanto, se diseña un sistema de información con base en una tienda online.</a:t>
            </a:r>
            <a:endParaRPr lang="es-ES" i="1" dirty="0" smtClean="0"/>
          </a:p>
          <a:p>
            <a:pPr marL="457200" lvl="1" indent="0">
              <a:buNone/>
            </a:pP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s-CO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590</Words>
  <Application>Microsoft Office PowerPoint</Application>
  <PresentationFormat>Presentación en pantalla (4:3)</PresentationFormat>
  <Paragraphs>89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Calibri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GARZON SUAREZ</dc:creator>
  <cp:lastModifiedBy>SOPORTE</cp:lastModifiedBy>
  <cp:revision>330</cp:revision>
  <dcterms:created xsi:type="dcterms:W3CDTF">2014-06-25T16:18:26Z</dcterms:created>
  <dcterms:modified xsi:type="dcterms:W3CDTF">2017-06-27T16:14:11Z</dcterms:modified>
</cp:coreProperties>
</file>